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3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6166D-AA89-4DE7-8514-0BCDB32F46CD}"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76166D-AA89-4DE7-8514-0BCDB32F46CD}"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6166D-AA89-4DE7-8514-0BCDB32F46CD}" type="datetimeFigureOut">
              <a:rPr lang="en-US" smtClean="0"/>
              <a:t>10/15/2019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6166D-AA89-4DE7-8514-0BCDB32F46CD}" type="datetimeFigureOut">
              <a:rPr lang="en-US" smtClean="0"/>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6166D-AA89-4DE7-8514-0BCDB32F46CD}" type="datetimeFigureOut">
              <a:rPr lang="en-US" smtClean="0"/>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76166D-AA89-4DE7-8514-0BCDB32F46CD}" type="datetimeFigureOut">
              <a:rPr lang="en-US" smtClean="0"/>
              <a:t>10/15/2019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E00F-C838-4115-8073-4D0414F0F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pic>
        <p:nvPicPr>
          <p:cNvPr id="4" name="Picture 3" descr="Picture 2 for completely editable!.png"/>
          <p:cNvPicPr>
            <a:picLocks noChangeAspect="1"/>
          </p:cNvPicPr>
          <p:nvPr/>
        </p:nvPicPr>
        <p:blipFill>
          <a:blip r:embed="rId3" cstate="print"/>
          <a:stretch>
            <a:fillRect/>
          </a:stretch>
        </p:blipFill>
        <p:spPr>
          <a:xfrm>
            <a:off x="0" y="0"/>
            <a:ext cx="6656282" cy="8923807"/>
          </a:xfrm>
          <a:prstGeom prst="rect">
            <a:avLst/>
          </a:prstGeom>
        </p:spPr>
      </p:pic>
      <p:sp>
        <p:nvSpPr>
          <p:cNvPr id="5" name="TextBox 4"/>
          <p:cNvSpPr txBox="1"/>
          <p:nvPr/>
        </p:nvSpPr>
        <p:spPr>
          <a:xfrm>
            <a:off x="1574505" y="872529"/>
            <a:ext cx="3886200" cy="461665"/>
          </a:xfrm>
          <a:prstGeom prst="rect">
            <a:avLst/>
          </a:prstGeom>
          <a:noFill/>
        </p:spPr>
        <p:txBody>
          <a:bodyPr wrap="square" rtlCol="0">
            <a:spAutoFit/>
          </a:bodyPr>
          <a:lstStyle/>
          <a:p>
            <a:pPr algn="ctr"/>
            <a:r>
              <a:rPr lang="en-US" sz="2400" dirty="0" smtClean="0">
                <a:solidFill>
                  <a:schemeClr val="bg1"/>
                </a:solidFill>
                <a:latin typeface="CCFindTheCreeper" pitchFamily="2" charset="0"/>
                <a:ea typeface="CCFindTheCreeper" pitchFamily="2" charset="0"/>
              </a:rPr>
              <a:t>Mrs. McFarland’s Class</a:t>
            </a:r>
            <a:endParaRPr lang="en-US" sz="2400" dirty="0">
              <a:solidFill>
                <a:schemeClr val="bg1"/>
              </a:solidFill>
              <a:latin typeface="CCFindTheCreeper" pitchFamily="2" charset="0"/>
              <a:ea typeface="CCFindTheCreeper" pitchFamily="2" charset="0"/>
            </a:endParaRPr>
          </a:p>
        </p:txBody>
      </p:sp>
      <p:sp>
        <p:nvSpPr>
          <p:cNvPr id="6" name="TextBox 5"/>
          <p:cNvSpPr txBox="1"/>
          <p:nvPr/>
        </p:nvSpPr>
        <p:spPr>
          <a:xfrm>
            <a:off x="2184104" y="1253588"/>
            <a:ext cx="2997495" cy="369332"/>
          </a:xfrm>
          <a:prstGeom prst="rect">
            <a:avLst/>
          </a:prstGeom>
          <a:noFill/>
        </p:spPr>
        <p:txBody>
          <a:bodyPr wrap="square" rtlCol="0">
            <a:spAutoFit/>
          </a:bodyPr>
          <a:lstStyle/>
          <a:p>
            <a:pPr algn="ctr"/>
            <a:r>
              <a:rPr lang="en-US" dirty="0" smtClean="0">
                <a:solidFill>
                  <a:schemeClr val="bg1"/>
                </a:solidFill>
                <a:latin typeface="CCFindTheCreeper" pitchFamily="2" charset="0"/>
                <a:ea typeface="CCFindTheCreeper" pitchFamily="2" charset="0"/>
              </a:rPr>
              <a:t>Week of </a:t>
            </a:r>
            <a:r>
              <a:rPr lang="en-US" smtClean="0">
                <a:solidFill>
                  <a:schemeClr val="bg1"/>
                </a:solidFill>
                <a:latin typeface="CCFindTheCreeper" pitchFamily="2" charset="0"/>
                <a:ea typeface="CCFindTheCreeper" pitchFamily="2" charset="0"/>
              </a:rPr>
              <a:t>October </a:t>
            </a:r>
            <a:r>
              <a:rPr lang="en-US" smtClean="0">
                <a:solidFill>
                  <a:schemeClr val="bg1"/>
                </a:solidFill>
                <a:latin typeface="CCFindTheCreeper" pitchFamily="2" charset="0"/>
                <a:ea typeface="CCFindTheCreeper" pitchFamily="2" charset="0"/>
              </a:rPr>
              <a:t>14</a:t>
            </a:r>
            <a:r>
              <a:rPr lang="en-US" smtClean="0">
                <a:solidFill>
                  <a:schemeClr val="bg1"/>
                </a:solidFill>
                <a:latin typeface="CCFindTheCreeper" pitchFamily="2" charset="0"/>
                <a:ea typeface="CCFindTheCreeper" pitchFamily="2" charset="0"/>
              </a:rPr>
              <a:t>th</a:t>
            </a:r>
            <a:endParaRPr lang="en-US" dirty="0">
              <a:solidFill>
                <a:schemeClr val="bg1"/>
              </a:solidFill>
              <a:latin typeface="CCFindTheCreeper" pitchFamily="2" charset="0"/>
              <a:ea typeface="CCFindTheCreeper" pitchFamily="2" charset="0"/>
            </a:endParaRPr>
          </a:p>
        </p:txBody>
      </p:sp>
      <p:sp>
        <p:nvSpPr>
          <p:cNvPr id="7" name="TextBox 6"/>
          <p:cNvSpPr txBox="1"/>
          <p:nvPr/>
        </p:nvSpPr>
        <p:spPr>
          <a:xfrm>
            <a:off x="464123" y="2207292"/>
            <a:ext cx="2819399" cy="2308324"/>
          </a:xfrm>
          <a:prstGeom prst="rect">
            <a:avLst/>
          </a:prstGeom>
          <a:noFill/>
        </p:spPr>
        <p:txBody>
          <a:bodyPr wrap="square" rtlCol="0">
            <a:spAutoFit/>
          </a:bodyPr>
          <a:lstStyle/>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r>
              <a:rPr lang="en-US" sz="900" dirty="0" smtClean="0">
                <a:latin typeface="CCFindTheCreeper" pitchFamily="2" charset="0"/>
                <a:ea typeface="CCFindTheCreeper" pitchFamily="2" charset="0"/>
              </a:rPr>
              <a:t>Parent-teacher conferences are this Wednesday and Thursday.  Your child should have shown you their agenda with a sticker that showed your “reservation” time for conferences.  </a:t>
            </a:r>
            <a:r>
              <a:rPr lang="en-US" sz="900" dirty="0" smtClean="0">
                <a:latin typeface="CCFindTheCreeper" pitchFamily="2" charset="0"/>
                <a:ea typeface="CCFindTheCreeper" pitchFamily="2" charset="0"/>
              </a:rPr>
              <a:t>If you have a conflict, please contact the office so we can schedule a time that best meets your needs.  Thank you!</a:t>
            </a:r>
            <a:endParaRPr lang="en-US" sz="900" dirty="0" smtClean="0">
              <a:latin typeface="CCFindTheCreeper" pitchFamily="2" charset="0"/>
              <a:ea typeface="CCFindTheCreeper" pitchFamily="2" charset="0"/>
            </a:endParaRPr>
          </a:p>
          <a:p>
            <a:r>
              <a:rPr lang="en-US" sz="900" dirty="0" smtClean="0">
                <a:latin typeface="CCFindTheCreeper" pitchFamily="2" charset="0"/>
                <a:ea typeface="CCFindTheCreeper" pitchFamily="2" charset="0"/>
              </a:rPr>
              <a:t>Please check the assignments online and your student’s agenda nightly to make sure assignments are completed.  There are many students who are not getting homework assignments completed.</a:t>
            </a:r>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p:txBody>
      </p:sp>
      <p:sp>
        <p:nvSpPr>
          <p:cNvPr id="8" name="TextBox 7"/>
          <p:cNvSpPr txBox="1"/>
          <p:nvPr/>
        </p:nvSpPr>
        <p:spPr>
          <a:xfrm>
            <a:off x="4017322" y="2924508"/>
            <a:ext cx="2057400" cy="938719"/>
          </a:xfrm>
          <a:prstGeom prst="rect">
            <a:avLst/>
          </a:prstGeom>
          <a:noFill/>
        </p:spPr>
        <p:txBody>
          <a:bodyPr wrap="square" rtlCol="0">
            <a:spAutoFit/>
          </a:bodyPr>
          <a:lstStyle/>
          <a:p>
            <a:pPr lvl="1">
              <a:buFont typeface="Arial" pitchFamily="34" charset="0"/>
              <a:buChar char="•"/>
            </a:pPr>
            <a:r>
              <a:rPr lang="en-US" sz="1100" dirty="0" smtClean="0">
                <a:latin typeface="CCFindTheCreeper" pitchFamily="2" charset="0"/>
                <a:ea typeface="CCFindTheCreeper" pitchFamily="2" charset="0"/>
              </a:rPr>
              <a:t>Estimation</a:t>
            </a:r>
          </a:p>
          <a:p>
            <a:pPr lvl="1">
              <a:buFont typeface="Arial" pitchFamily="34" charset="0"/>
              <a:buChar char="•"/>
            </a:pPr>
            <a:r>
              <a:rPr lang="en-US" sz="1100" dirty="0" smtClean="0">
                <a:latin typeface="CCFindTheCreeper" pitchFamily="2" charset="0"/>
                <a:ea typeface="CCFindTheCreeper" pitchFamily="2" charset="0"/>
              </a:rPr>
              <a:t>Multiplying by a one digit and two digit number</a:t>
            </a:r>
          </a:p>
          <a:p>
            <a:pPr lvl="1">
              <a:buFont typeface="Arial" pitchFamily="34" charset="0"/>
              <a:buChar char="•"/>
            </a:pPr>
            <a:r>
              <a:rPr lang="en-US" sz="1100" dirty="0" smtClean="0">
                <a:latin typeface="CCFindTheCreeper" pitchFamily="2" charset="0"/>
                <a:ea typeface="CCFindTheCreeper" pitchFamily="2" charset="0"/>
              </a:rPr>
              <a:t>Division</a:t>
            </a:r>
            <a:endParaRPr lang="en-US" sz="1100" dirty="0">
              <a:latin typeface="CCFindTheCreeper" pitchFamily="2" charset="0"/>
              <a:ea typeface="CCFindTheCreeper" pitchFamily="2" charset="0"/>
            </a:endParaRPr>
          </a:p>
        </p:txBody>
      </p:sp>
      <p:sp>
        <p:nvSpPr>
          <p:cNvPr id="9" name="TextBox 8"/>
          <p:cNvSpPr txBox="1"/>
          <p:nvPr/>
        </p:nvSpPr>
        <p:spPr>
          <a:xfrm>
            <a:off x="3797391" y="4103461"/>
            <a:ext cx="2819400" cy="1615827"/>
          </a:xfrm>
          <a:prstGeom prst="rect">
            <a:avLst/>
          </a:prstGeom>
          <a:noFill/>
        </p:spPr>
        <p:txBody>
          <a:bodyPr wrap="square" rtlCol="0">
            <a:spAutoFit/>
          </a:bodyPr>
          <a:lstStyle/>
          <a:p>
            <a:endParaRPr lang="en-US" sz="1100" dirty="0" smtClean="0">
              <a:latin typeface="CCFindTheCreeper" pitchFamily="2" charset="0"/>
              <a:ea typeface="CCFindTheCreeper" pitchFamily="2" charset="0"/>
            </a:endParaRPr>
          </a:p>
          <a:p>
            <a:pPr marL="171450" indent="-171450">
              <a:buFont typeface="Arial" panose="020B0604020202020204" pitchFamily="34" charset="0"/>
              <a:buChar char="•"/>
            </a:pPr>
            <a:r>
              <a:rPr lang="en-US" sz="1100" dirty="0" smtClean="0">
                <a:latin typeface="CCFindTheCreeper" pitchFamily="2" charset="0"/>
                <a:ea typeface="CCFindTheCreeper" pitchFamily="2" charset="0"/>
              </a:rPr>
              <a:t>Please see the attached Focus Wall for vocab words, spelling words, and skills/strategies for </a:t>
            </a:r>
            <a:r>
              <a:rPr lang="en-US" sz="1100" dirty="0" smtClean="0">
                <a:latin typeface="CCFindTheCreeper" pitchFamily="2" charset="0"/>
                <a:ea typeface="CCFindTheCreeper" pitchFamily="2" charset="0"/>
              </a:rPr>
              <a:t>U1L#5. U1L#5 </a:t>
            </a:r>
            <a:r>
              <a:rPr lang="en-US" sz="1100" dirty="0" smtClean="0">
                <a:latin typeface="CCFindTheCreeper" pitchFamily="2" charset="0"/>
                <a:ea typeface="CCFindTheCreeper" pitchFamily="2" charset="0"/>
              </a:rPr>
              <a:t>Vocab/comprehension/language assessment is </a:t>
            </a:r>
            <a:r>
              <a:rPr lang="en-US" sz="1100" dirty="0" smtClean="0">
                <a:latin typeface="CCFindTheCreeper" pitchFamily="2" charset="0"/>
                <a:ea typeface="CCFindTheCreeper" pitchFamily="2" charset="0"/>
              </a:rPr>
              <a:t>next Monday</a:t>
            </a:r>
            <a:r>
              <a:rPr lang="en-US" sz="1100" dirty="0" smtClean="0">
                <a:latin typeface="CCFindTheCreeper" pitchFamily="2" charset="0"/>
                <a:ea typeface="CCFindTheCreeper" pitchFamily="2" charset="0"/>
              </a:rPr>
              <a:t>.</a:t>
            </a:r>
            <a:endParaRPr lang="en-US" sz="1100" dirty="0" smtClean="0">
              <a:latin typeface="CCFindTheCreeper" pitchFamily="2" charset="0"/>
              <a:ea typeface="CCFindTheCreeper" pitchFamily="2" charset="0"/>
            </a:endParaRPr>
          </a:p>
          <a:p>
            <a:pPr marL="171450" indent="-171450">
              <a:buFont typeface="Arial" panose="020B0604020202020204" pitchFamily="34" charset="0"/>
              <a:buChar char="•"/>
            </a:pPr>
            <a:r>
              <a:rPr lang="en-US" sz="1100" dirty="0" smtClean="0">
                <a:latin typeface="CCFindTheCreeper" pitchFamily="2" charset="0"/>
                <a:ea typeface="CCFindTheCreeper" pitchFamily="2" charset="0"/>
              </a:rPr>
              <a:t>The AR point requirement for everyone is 5 pts.   Deadline is October 22nd.  The 1</a:t>
            </a:r>
            <a:r>
              <a:rPr lang="en-US" sz="1100" baseline="30000" dirty="0" smtClean="0">
                <a:latin typeface="CCFindTheCreeper" pitchFamily="2" charset="0"/>
                <a:ea typeface="CCFindTheCreeper" pitchFamily="2" charset="0"/>
              </a:rPr>
              <a:t>st</a:t>
            </a:r>
            <a:r>
              <a:rPr lang="en-US" sz="1100" dirty="0" smtClean="0">
                <a:latin typeface="CCFindTheCreeper" pitchFamily="2" charset="0"/>
                <a:ea typeface="CCFindTheCreeper" pitchFamily="2" charset="0"/>
              </a:rPr>
              <a:t> quarter reward is extra recess!  </a:t>
            </a:r>
            <a:endParaRPr lang="en-US" sz="1100" dirty="0">
              <a:latin typeface="CCFindTheCreeper" pitchFamily="2" charset="0"/>
              <a:ea typeface="CCFindTheCreeper" pitchFamily="2" charset="0"/>
            </a:endParaRPr>
          </a:p>
        </p:txBody>
      </p:sp>
      <p:sp>
        <p:nvSpPr>
          <p:cNvPr id="10" name="TextBox 9"/>
          <p:cNvSpPr txBox="1"/>
          <p:nvPr/>
        </p:nvSpPr>
        <p:spPr>
          <a:xfrm>
            <a:off x="3955563" y="6022467"/>
            <a:ext cx="2819400" cy="461665"/>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Long </a:t>
            </a:r>
            <a:r>
              <a:rPr lang="en-US" sz="1200" i="1" dirty="0">
                <a:latin typeface="CCFindTheCreeper" pitchFamily="2" charset="0"/>
                <a:ea typeface="CCFindTheCreeper" pitchFamily="2" charset="0"/>
              </a:rPr>
              <a:t>o</a:t>
            </a:r>
            <a:r>
              <a:rPr lang="en-US" sz="1200" dirty="0" smtClean="0">
                <a:latin typeface="CCFindTheCreeper" pitchFamily="2" charset="0"/>
                <a:ea typeface="CCFindTheCreeper" pitchFamily="2" charset="0"/>
              </a:rPr>
              <a:t> </a:t>
            </a:r>
            <a:r>
              <a:rPr lang="en-US" sz="1200" dirty="0" smtClean="0">
                <a:latin typeface="CCFindTheCreeper" pitchFamily="2" charset="0"/>
                <a:ea typeface="CCFindTheCreeper" pitchFamily="2" charset="0"/>
              </a:rPr>
              <a:t>and </a:t>
            </a:r>
            <a:r>
              <a:rPr lang="en-US" sz="1200" i="1" dirty="0" smtClean="0">
                <a:latin typeface="CCFindTheCreeper" pitchFamily="2" charset="0"/>
                <a:ea typeface="CCFindTheCreeper" pitchFamily="2" charset="0"/>
              </a:rPr>
              <a:t>oi</a:t>
            </a:r>
            <a:r>
              <a:rPr lang="en-US" sz="1200" i="1" dirty="0" smtClean="0">
                <a:latin typeface="CCFindTheCreeper" pitchFamily="2" charset="0"/>
                <a:ea typeface="CCFindTheCreeper" pitchFamily="2" charset="0"/>
              </a:rPr>
              <a:t> </a:t>
            </a:r>
            <a:r>
              <a:rPr lang="en-US" sz="1200" dirty="0" smtClean="0">
                <a:latin typeface="CCFindTheCreeper" pitchFamily="2" charset="0"/>
                <a:ea typeface="CCFindTheCreeper" pitchFamily="2" charset="0"/>
              </a:rPr>
              <a:t>sounds</a:t>
            </a:r>
          </a:p>
          <a:p>
            <a:pPr>
              <a:buFont typeface="Arial" pitchFamily="34" charset="0"/>
              <a:buChar char="•"/>
            </a:pPr>
            <a:r>
              <a:rPr lang="en-US" sz="1200" dirty="0" smtClean="0">
                <a:latin typeface="CCFindTheCreeper" pitchFamily="2" charset="0"/>
                <a:ea typeface="CCFindTheCreeper" pitchFamily="2" charset="0"/>
              </a:rPr>
              <a:t>Test next Monday</a:t>
            </a:r>
            <a:endParaRPr lang="en-US" sz="1200" dirty="0">
              <a:latin typeface="CCFindTheCreeper" pitchFamily="2" charset="0"/>
              <a:ea typeface="CCFindTheCreeper" pitchFamily="2" charset="0"/>
            </a:endParaRPr>
          </a:p>
        </p:txBody>
      </p:sp>
      <p:sp>
        <p:nvSpPr>
          <p:cNvPr id="11" name="TextBox 10"/>
          <p:cNvSpPr txBox="1"/>
          <p:nvPr/>
        </p:nvSpPr>
        <p:spPr>
          <a:xfrm>
            <a:off x="4038600" y="6815242"/>
            <a:ext cx="2819400" cy="646331"/>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Daily proofreading</a:t>
            </a:r>
          </a:p>
          <a:p>
            <a:pPr>
              <a:buFont typeface="Arial" pitchFamily="34" charset="0"/>
              <a:buChar char="•"/>
            </a:pPr>
            <a:r>
              <a:rPr lang="en-US" sz="1200" dirty="0" smtClean="0">
                <a:latin typeface="CCFindTheCreeper" pitchFamily="2" charset="0"/>
                <a:ea typeface="CCFindTheCreeper" pitchFamily="2" charset="0"/>
              </a:rPr>
              <a:t>Making nouns plural</a:t>
            </a:r>
          </a:p>
          <a:p>
            <a:pPr>
              <a:buFont typeface="Arial" pitchFamily="34" charset="0"/>
              <a:buChar char="•"/>
            </a:pPr>
            <a:r>
              <a:rPr lang="en-US" sz="1200" dirty="0" smtClean="0">
                <a:latin typeface="CCFindTheCreeper" pitchFamily="2" charset="0"/>
                <a:ea typeface="CCFindTheCreeper" pitchFamily="2" charset="0"/>
              </a:rPr>
              <a:t>Using negatives correctly</a:t>
            </a:r>
            <a:endParaRPr lang="en-US" sz="1200" dirty="0" smtClean="0">
              <a:latin typeface="CCFindTheCreeper" pitchFamily="2" charset="0"/>
              <a:ea typeface="CCFindTheCreeper" pitchFamily="2" charset="0"/>
            </a:endParaRPr>
          </a:p>
        </p:txBody>
      </p:sp>
      <p:sp>
        <p:nvSpPr>
          <p:cNvPr id="12" name="TextBox 11"/>
          <p:cNvSpPr txBox="1"/>
          <p:nvPr/>
        </p:nvSpPr>
        <p:spPr>
          <a:xfrm>
            <a:off x="3893477" y="7961857"/>
            <a:ext cx="2819400" cy="646331"/>
          </a:xfrm>
          <a:prstGeom prst="rect">
            <a:avLst/>
          </a:prstGeom>
          <a:noFill/>
        </p:spPr>
        <p:txBody>
          <a:bodyPr wrap="square" rtlCol="0">
            <a:spAutoFit/>
          </a:bodyPr>
          <a:lstStyle/>
          <a:p>
            <a:pPr>
              <a:buFont typeface="Arial" pitchFamily="34" charset="0"/>
              <a:buChar char="•"/>
            </a:pPr>
            <a:r>
              <a:rPr lang="en-US" sz="1200" b="1" dirty="0" smtClean="0">
                <a:latin typeface="CCFindTheCreeper" pitchFamily="2" charset="0"/>
                <a:ea typeface="CCFindTheCreeper" pitchFamily="2" charset="0"/>
              </a:rPr>
              <a:t>Science:  </a:t>
            </a:r>
            <a:r>
              <a:rPr lang="en-US" sz="1200" dirty="0" smtClean="0">
                <a:latin typeface="CCFindTheCreeper" pitchFamily="2" charset="0"/>
                <a:ea typeface="CCFindTheCreeper" pitchFamily="2" charset="0"/>
              </a:rPr>
              <a:t>Ch. 13 </a:t>
            </a:r>
            <a:r>
              <a:rPr lang="en-US" sz="1200" dirty="0" smtClean="0">
                <a:latin typeface="CCFindTheCreeper" pitchFamily="2" charset="0"/>
                <a:ea typeface="CCFindTheCreeper" pitchFamily="2" charset="0"/>
              </a:rPr>
              <a:t>Matter; test next week</a:t>
            </a:r>
            <a:endParaRPr lang="en-US" sz="1200" dirty="0" smtClean="0">
              <a:latin typeface="CCFindTheCreeper" pitchFamily="2" charset="0"/>
              <a:ea typeface="CCFindTheCreeper" pitchFamily="2" charset="0"/>
            </a:endParaRPr>
          </a:p>
          <a:p>
            <a:pPr>
              <a:buFont typeface="Arial" pitchFamily="34" charset="0"/>
              <a:buChar char="•"/>
            </a:pPr>
            <a:r>
              <a:rPr lang="en-US" sz="1200" b="1" dirty="0" smtClean="0">
                <a:latin typeface="CCFindTheCreeper" pitchFamily="2" charset="0"/>
                <a:ea typeface="CCFindTheCreeper" pitchFamily="2" charset="0"/>
              </a:rPr>
              <a:t>Social Studies: N/A</a:t>
            </a:r>
            <a:endParaRPr lang="en-US" sz="1200" dirty="0">
              <a:latin typeface="CCFindTheCreeper" pitchFamily="2" charset="0"/>
              <a:ea typeface="CCFindTheCreeper" pitchFamily="2" charset="0"/>
            </a:endParaRPr>
          </a:p>
        </p:txBody>
      </p:sp>
      <p:sp>
        <p:nvSpPr>
          <p:cNvPr id="13" name="TextBox 12"/>
          <p:cNvSpPr txBox="1"/>
          <p:nvPr/>
        </p:nvSpPr>
        <p:spPr>
          <a:xfrm>
            <a:off x="552762" y="4877266"/>
            <a:ext cx="2417794" cy="1323439"/>
          </a:xfrm>
          <a:prstGeom prst="rect">
            <a:avLst/>
          </a:prstGeom>
          <a:noFill/>
        </p:spPr>
        <p:txBody>
          <a:bodyPr wrap="square" rtlCol="0">
            <a:spAutoFit/>
          </a:bodyPr>
          <a:lstStyle/>
          <a:p>
            <a:pPr algn="ctr"/>
            <a:r>
              <a:rPr lang="en-US" sz="1000" dirty="0" smtClean="0">
                <a:latin typeface="CCFindTheCreeper" pitchFamily="2" charset="0"/>
                <a:ea typeface="CCFindTheCreeper" pitchFamily="2" charset="0"/>
              </a:rPr>
              <a:t>Please practice math facts with your student every night.  Multiplication would be great!  There are some great apps out there for devices.  Students may also get flashcards here at school to cut out and practice.  Please try to allow time for your student to read 10-20 minutes a night as well.</a:t>
            </a:r>
            <a:endParaRPr lang="en-US" sz="1000" dirty="0">
              <a:latin typeface="CCFindTheCreeper" pitchFamily="2" charset="0"/>
              <a:ea typeface="CCFindTheCreeper" pitchFamily="2" charset="0"/>
            </a:endParaRPr>
          </a:p>
        </p:txBody>
      </p:sp>
      <p:sp>
        <p:nvSpPr>
          <p:cNvPr id="14" name="TextBox 13"/>
          <p:cNvSpPr txBox="1"/>
          <p:nvPr/>
        </p:nvSpPr>
        <p:spPr>
          <a:xfrm>
            <a:off x="450575" y="6912900"/>
            <a:ext cx="2803450" cy="1954381"/>
          </a:xfrm>
          <a:prstGeom prst="rect">
            <a:avLst/>
          </a:prstGeom>
          <a:noFill/>
        </p:spPr>
        <p:txBody>
          <a:bodyPr wrap="square" rtlCol="0">
            <a:spAutoFit/>
          </a:bodyPr>
          <a:lstStyle/>
          <a:p>
            <a:r>
              <a:rPr lang="en-US" sz="1100" b="1" dirty="0" smtClean="0"/>
              <a:t>Wednesday</a:t>
            </a:r>
            <a:r>
              <a:rPr lang="en-US" sz="1100" b="1" dirty="0"/>
              <a:t>, October </a:t>
            </a:r>
            <a:r>
              <a:rPr lang="en-US" sz="1100" b="1" dirty="0" smtClean="0"/>
              <a:t>16</a:t>
            </a:r>
            <a:r>
              <a:rPr lang="en-US" sz="1100" b="1" baseline="30000" dirty="0" smtClean="0"/>
              <a:t>th</a:t>
            </a:r>
            <a:r>
              <a:rPr lang="en-US" sz="1100" b="1" dirty="0" smtClean="0"/>
              <a:t>: </a:t>
            </a:r>
            <a:r>
              <a:rPr lang="en-US" sz="1100" dirty="0"/>
              <a:t>PM PT conferences 2:00-7:00</a:t>
            </a:r>
          </a:p>
          <a:p>
            <a:r>
              <a:rPr lang="en-US" sz="1100" b="1" dirty="0"/>
              <a:t>Thursday, October </a:t>
            </a:r>
            <a:r>
              <a:rPr lang="en-US" sz="1100" b="1" dirty="0" smtClean="0"/>
              <a:t>17: </a:t>
            </a:r>
            <a:r>
              <a:rPr lang="en-US" sz="1100" dirty="0"/>
              <a:t>PM PT conferences 3:30-6:00</a:t>
            </a:r>
          </a:p>
          <a:p>
            <a:r>
              <a:rPr lang="en-US" sz="1100" b="1" dirty="0"/>
              <a:t>Friday, October </a:t>
            </a:r>
            <a:r>
              <a:rPr lang="en-US" sz="1100" b="1" dirty="0" smtClean="0"/>
              <a:t>18</a:t>
            </a:r>
            <a:r>
              <a:rPr lang="en-US" sz="1100" b="1" baseline="30000" dirty="0" smtClean="0"/>
              <a:t>th</a:t>
            </a:r>
            <a:r>
              <a:rPr lang="en-US" sz="1100" b="1" dirty="0" smtClean="0"/>
              <a:t>: </a:t>
            </a:r>
            <a:r>
              <a:rPr lang="en-US" sz="1100" dirty="0"/>
              <a:t>NO </a:t>
            </a:r>
            <a:r>
              <a:rPr lang="en-US" sz="1100" dirty="0" smtClean="0"/>
              <a:t>SCHOOL</a:t>
            </a:r>
          </a:p>
          <a:p>
            <a:r>
              <a:rPr lang="en-US" sz="1100" b="1" dirty="0"/>
              <a:t>Tuesday, October </a:t>
            </a:r>
            <a:r>
              <a:rPr lang="en-US" sz="1100" b="1" dirty="0" smtClean="0"/>
              <a:t>22</a:t>
            </a:r>
            <a:r>
              <a:rPr lang="en-US" sz="1100" b="1" baseline="30000" dirty="0" smtClean="0"/>
              <a:t>nd</a:t>
            </a:r>
            <a:r>
              <a:rPr lang="en-US" sz="1100" dirty="0" smtClean="0"/>
              <a:t>:   </a:t>
            </a:r>
            <a:r>
              <a:rPr lang="en-US" sz="1100" dirty="0"/>
              <a:t>Bus evacuation drill </a:t>
            </a:r>
            <a:r>
              <a:rPr lang="en-US" sz="1100" dirty="0" smtClean="0"/>
              <a:t>8:15a</a:t>
            </a:r>
            <a:endParaRPr lang="en-US" sz="1100" dirty="0"/>
          </a:p>
          <a:p>
            <a:r>
              <a:rPr lang="en-US" sz="1100" b="1" dirty="0"/>
              <a:t>Wednesday, October </a:t>
            </a:r>
            <a:r>
              <a:rPr lang="en-US" sz="1100" b="1" dirty="0" smtClean="0"/>
              <a:t>23</a:t>
            </a:r>
            <a:r>
              <a:rPr lang="en-US" sz="1100" b="1" baseline="30000" dirty="0" smtClean="0"/>
              <a:t>rd</a:t>
            </a:r>
            <a:r>
              <a:rPr lang="en-US" sz="1100" dirty="0" smtClean="0"/>
              <a:t>:  </a:t>
            </a:r>
            <a:r>
              <a:rPr lang="en-US" sz="1100" dirty="0"/>
              <a:t>End of quarter, Board meeting</a:t>
            </a:r>
          </a:p>
          <a:p>
            <a:endParaRPr lang="en-US" sz="1100" dirty="0"/>
          </a:p>
          <a:p>
            <a:endParaRPr lang="en-US" sz="1100" dirty="0" smtClean="0">
              <a:latin typeface="CCFindTheCreeper" pitchFamily="2" charset="0"/>
              <a:ea typeface="CCFindTheCreeper" pitchFamily="2" charset="0"/>
            </a:endParaRPr>
          </a:p>
        </p:txBody>
      </p:sp>
      <p:sp>
        <p:nvSpPr>
          <p:cNvPr id="15" name="TextBox 14"/>
          <p:cNvSpPr txBox="1"/>
          <p:nvPr/>
        </p:nvSpPr>
        <p:spPr>
          <a:xfrm>
            <a:off x="784815" y="544536"/>
            <a:ext cx="5486400" cy="461665"/>
          </a:xfrm>
          <a:prstGeom prst="rect">
            <a:avLst/>
          </a:prstGeom>
          <a:noFill/>
        </p:spPr>
        <p:txBody>
          <a:bodyPr wrap="square" rtlCol="0">
            <a:spAutoFit/>
          </a:bodyPr>
          <a:lstStyle/>
          <a:p>
            <a:pPr algn="ctr"/>
            <a:r>
              <a:rPr lang="en-US" sz="2400" b="1" dirty="0" smtClean="0">
                <a:solidFill>
                  <a:schemeClr val="bg2"/>
                </a:solidFill>
                <a:latin typeface="CCAreYouForReal" pitchFamily="2" charset="0"/>
                <a:ea typeface="CCAreYouForReal" pitchFamily="2" charset="0"/>
              </a:rPr>
              <a:t>A Peek at This Week in…</a:t>
            </a:r>
            <a:endParaRPr lang="en-US" sz="2400" b="1" dirty="0">
              <a:solidFill>
                <a:schemeClr val="bg2"/>
              </a:solidFill>
              <a:latin typeface="CCAreYouForReal" pitchFamily="2" charset="0"/>
              <a:ea typeface="CCAreYouForReal" pitchFamily="2" charset="0"/>
            </a:endParaRPr>
          </a:p>
        </p:txBody>
      </p:sp>
      <p:sp>
        <p:nvSpPr>
          <p:cNvPr id="16" name="TextBox 15"/>
          <p:cNvSpPr txBox="1"/>
          <p:nvPr/>
        </p:nvSpPr>
        <p:spPr>
          <a:xfrm>
            <a:off x="552762" y="2309192"/>
            <a:ext cx="2133600" cy="400110"/>
          </a:xfrm>
          <a:prstGeom prst="rect">
            <a:avLst/>
          </a:prstGeom>
          <a:noFill/>
        </p:spPr>
        <p:txBody>
          <a:bodyPr wrap="square" rtlCol="0">
            <a:spAutoFit/>
          </a:bodyPr>
          <a:lstStyle/>
          <a:p>
            <a:pPr algn="ctr"/>
            <a:r>
              <a:rPr lang="en-US" sz="2000" b="1" dirty="0" smtClean="0">
                <a:latin typeface="CCAreYouForReal" pitchFamily="2" charset="0"/>
                <a:ea typeface="CCAreYouForReal" pitchFamily="2" charset="0"/>
              </a:rPr>
              <a:t>Reminders</a:t>
            </a:r>
            <a:endParaRPr lang="en-US" sz="2000" b="1" dirty="0">
              <a:latin typeface="CCAreYouForReal" pitchFamily="2" charset="0"/>
              <a:ea typeface="CCAreYouForReal" pitchFamily="2" charset="0"/>
            </a:endParaRPr>
          </a:p>
        </p:txBody>
      </p:sp>
      <p:sp>
        <p:nvSpPr>
          <p:cNvPr id="17" name="TextBox 16"/>
          <p:cNvSpPr txBox="1"/>
          <p:nvPr/>
        </p:nvSpPr>
        <p:spPr>
          <a:xfrm>
            <a:off x="464123" y="6584409"/>
            <a:ext cx="2819400" cy="461665"/>
          </a:xfrm>
          <a:prstGeom prst="rect">
            <a:avLst/>
          </a:prstGeom>
          <a:noFill/>
        </p:spPr>
        <p:txBody>
          <a:bodyPr wrap="square" rtlCol="0">
            <a:spAutoFit/>
          </a:bodyPr>
          <a:lstStyle/>
          <a:p>
            <a:pPr algn="ctr"/>
            <a:r>
              <a:rPr lang="en-US" sz="2400" b="1" dirty="0" smtClean="0">
                <a:latin typeface="CCAreYouForReal" pitchFamily="2" charset="0"/>
                <a:ea typeface="CCAreYouForReal" pitchFamily="2" charset="0"/>
              </a:rPr>
              <a:t>Upcoming Events</a:t>
            </a:r>
            <a:endParaRPr lang="en-US" b="1" dirty="0">
              <a:latin typeface="CCAreYouForReal" pitchFamily="2" charset="0"/>
              <a:ea typeface="CCAreYouForReal" pitchFamily="2" charset="0"/>
            </a:endParaRPr>
          </a:p>
        </p:txBody>
      </p:sp>
      <p:sp>
        <p:nvSpPr>
          <p:cNvPr id="18" name="TextBox 17"/>
          <p:cNvSpPr txBox="1"/>
          <p:nvPr/>
        </p:nvSpPr>
        <p:spPr>
          <a:xfrm>
            <a:off x="4101081" y="2709302"/>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Math (McFarland)</a:t>
            </a:r>
            <a:endParaRPr lang="en-US" sz="1400" b="1" dirty="0">
              <a:latin typeface="CCAreYouForReal" pitchFamily="2" charset="0"/>
              <a:ea typeface="CCAreYouForReal" pitchFamily="2" charset="0"/>
            </a:endParaRPr>
          </a:p>
        </p:txBody>
      </p:sp>
      <p:sp>
        <p:nvSpPr>
          <p:cNvPr id="19" name="TextBox 18"/>
          <p:cNvSpPr txBox="1"/>
          <p:nvPr/>
        </p:nvSpPr>
        <p:spPr>
          <a:xfrm>
            <a:off x="4034329" y="4021192"/>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Reading (McFarland)</a:t>
            </a:r>
            <a:endParaRPr lang="en-US" sz="1400" b="1" dirty="0">
              <a:latin typeface="CCAreYouForReal" pitchFamily="2" charset="0"/>
              <a:ea typeface="CCAreYouForReal" pitchFamily="2" charset="0"/>
            </a:endParaRPr>
          </a:p>
        </p:txBody>
      </p:sp>
      <p:sp>
        <p:nvSpPr>
          <p:cNvPr id="20" name="TextBox 19"/>
          <p:cNvSpPr txBox="1"/>
          <p:nvPr/>
        </p:nvSpPr>
        <p:spPr>
          <a:xfrm>
            <a:off x="4034329" y="5808306"/>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Spelling (McFarland)</a:t>
            </a:r>
            <a:endParaRPr lang="en-US" sz="1400" b="1" dirty="0">
              <a:latin typeface="CCAreYouForReal" pitchFamily="2" charset="0"/>
              <a:ea typeface="CCAreYouForReal" pitchFamily="2" charset="0"/>
            </a:endParaRPr>
          </a:p>
        </p:txBody>
      </p:sp>
      <p:sp>
        <p:nvSpPr>
          <p:cNvPr id="21" name="TextBox 20"/>
          <p:cNvSpPr txBox="1"/>
          <p:nvPr/>
        </p:nvSpPr>
        <p:spPr>
          <a:xfrm>
            <a:off x="3893477" y="6411802"/>
            <a:ext cx="26289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Language Arts/Writing (McFarland)</a:t>
            </a:r>
            <a:endParaRPr lang="en-US" sz="1400" b="1" dirty="0">
              <a:latin typeface="CCAreYouForReal" pitchFamily="2" charset="0"/>
              <a:ea typeface="CCAreYouForReal" pitchFamily="2" charset="0"/>
            </a:endParaRPr>
          </a:p>
        </p:txBody>
      </p:sp>
      <p:sp>
        <p:nvSpPr>
          <p:cNvPr id="22" name="TextBox 21"/>
          <p:cNvSpPr txBox="1"/>
          <p:nvPr/>
        </p:nvSpPr>
        <p:spPr>
          <a:xfrm>
            <a:off x="3797391" y="7543842"/>
            <a:ext cx="28194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Science/ Social Studies (Eldridge)</a:t>
            </a:r>
            <a:endParaRPr lang="en-US" sz="1400" b="1" dirty="0">
              <a:latin typeface="CCAreYouForReal" pitchFamily="2" charset="0"/>
              <a:ea typeface="CCAreYouForReal"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1146</TotalTime>
  <Words>315</Words>
  <Application>Microsoft Office PowerPoint</Application>
  <PresentationFormat>On-screen Show (4:3)</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CCAreYouForReal</vt:lpstr>
      <vt:lpstr>CCFindTheCreeper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Aynsley</dc:creator>
  <cp:lastModifiedBy>Dawn McFarland</cp:lastModifiedBy>
  <cp:revision>43</cp:revision>
  <cp:lastPrinted>2019-09-17T19:14:10Z</cp:lastPrinted>
  <dcterms:created xsi:type="dcterms:W3CDTF">2014-08-01T12:31:54Z</dcterms:created>
  <dcterms:modified xsi:type="dcterms:W3CDTF">2019-10-15T19:01:15Z</dcterms:modified>
</cp:coreProperties>
</file>